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91" r:id="rId3"/>
    <p:sldId id="301" r:id="rId4"/>
    <p:sldId id="322" r:id="rId5"/>
    <p:sldId id="320" r:id="rId6"/>
    <p:sldId id="306" r:id="rId7"/>
    <p:sldId id="307" r:id="rId8"/>
    <p:sldId id="308" r:id="rId9"/>
    <p:sldId id="323" r:id="rId10"/>
    <p:sldId id="309" r:id="rId11"/>
    <p:sldId id="311" r:id="rId12"/>
    <p:sldId id="324" r:id="rId13"/>
    <p:sldId id="321" r:id="rId14"/>
    <p:sldId id="325" r:id="rId15"/>
    <p:sldId id="302" r:id="rId16"/>
    <p:sldId id="326" r:id="rId17"/>
    <p:sldId id="303" r:id="rId18"/>
    <p:sldId id="313" r:id="rId19"/>
    <p:sldId id="314" r:id="rId20"/>
    <p:sldId id="328" r:id="rId21"/>
    <p:sldId id="315" r:id="rId22"/>
    <p:sldId id="316" r:id="rId23"/>
    <p:sldId id="327" r:id="rId24"/>
    <p:sldId id="304" r:id="rId25"/>
    <p:sldId id="317" r:id="rId26"/>
    <p:sldId id="318" r:id="rId27"/>
    <p:sldId id="319" r:id="rId28"/>
    <p:sldId id="300" r:id="rId29"/>
  </p:sldIdLst>
  <p:sldSz cx="9144000" cy="6858000" type="screen4x3"/>
  <p:notesSz cx="6858000" cy="9144000"/>
  <p:custDataLst>
    <p:tags r:id="rId3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6C00"/>
    <a:srgbClr val="FFECAF"/>
    <a:srgbClr val="301F67"/>
    <a:srgbClr val="8BBC00"/>
    <a:srgbClr val="4A6400"/>
    <a:srgbClr val="16524F"/>
    <a:srgbClr val="173851"/>
    <a:srgbClr val="1E4B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47" autoAdjust="0"/>
    <p:restoredTop sz="94660" autoAdjust="0"/>
  </p:normalViewPr>
  <p:slideViewPr>
    <p:cSldViewPr>
      <p:cViewPr varScale="1">
        <p:scale>
          <a:sx n="68" d="100"/>
          <a:sy n="68" d="100"/>
        </p:scale>
        <p:origin x="156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796832-282D-4A52-9021-3D432DA032E9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F9079-A2B0-4632-AD4E-3055FCA5B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295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9949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36A7E-0789-418D-9350-C40A8FD401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  <p:sp>
        <p:nvSpPr>
          <p:cNvPr id="327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919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36A7E-0789-418D-9350-C40A8FD401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  <p:sp>
        <p:nvSpPr>
          <p:cNvPr id="327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1187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36A7E-0789-418D-9350-C40A8FD401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  <p:sp>
        <p:nvSpPr>
          <p:cNvPr id="327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7814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36A7E-0789-418D-9350-C40A8FD401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  <p:sp>
        <p:nvSpPr>
          <p:cNvPr id="327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963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36A7E-0789-418D-9350-C40A8FD401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  <p:sp>
        <p:nvSpPr>
          <p:cNvPr id="327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501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36A7E-0789-418D-9350-C40A8FD401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  <p:sp>
        <p:nvSpPr>
          <p:cNvPr id="327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1957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36A7E-0789-418D-9350-C40A8FD401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  <p:sp>
        <p:nvSpPr>
          <p:cNvPr id="327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6174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36A7E-0789-418D-9350-C40A8FD401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  <p:sp>
        <p:nvSpPr>
          <p:cNvPr id="327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8495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36A7E-0789-418D-9350-C40A8FD401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/>
          </a:p>
        </p:txBody>
      </p:sp>
      <p:sp>
        <p:nvSpPr>
          <p:cNvPr id="327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132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36A7E-0789-418D-9350-C40A8FD401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/>
          </a:p>
        </p:txBody>
      </p:sp>
      <p:sp>
        <p:nvSpPr>
          <p:cNvPr id="327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816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F6FFB3-2A8A-4028-AD14-27932BB2251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  <p:sp>
        <p:nvSpPr>
          <p:cNvPr id="326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66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717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36A7E-0789-418D-9350-C40A8FD401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/>
          </a:p>
        </p:txBody>
      </p:sp>
      <p:sp>
        <p:nvSpPr>
          <p:cNvPr id="327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8299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36A7E-0789-418D-9350-C40A8FD401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/>
          </a:p>
        </p:txBody>
      </p:sp>
      <p:sp>
        <p:nvSpPr>
          <p:cNvPr id="327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20581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36A7E-0789-418D-9350-C40A8FD401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/>
          </a:p>
        </p:txBody>
      </p:sp>
      <p:sp>
        <p:nvSpPr>
          <p:cNvPr id="327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1640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DF9079-A2B0-4632-AD4E-3055FCA5BFD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561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36A7E-0789-418D-9350-C40A8FD401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  <p:sp>
        <p:nvSpPr>
          <p:cNvPr id="327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3460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36A7E-0789-418D-9350-C40A8FD401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  <p:sp>
        <p:nvSpPr>
          <p:cNvPr id="327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532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36A7E-0789-418D-9350-C40A8FD401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  <p:sp>
        <p:nvSpPr>
          <p:cNvPr id="327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974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36A7E-0789-418D-9350-C40A8FD401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  <p:sp>
        <p:nvSpPr>
          <p:cNvPr id="327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4330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36A7E-0789-418D-9350-C40A8FD401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  <p:sp>
        <p:nvSpPr>
          <p:cNvPr id="327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260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36A7E-0789-418D-9350-C40A8FD401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  <p:sp>
        <p:nvSpPr>
          <p:cNvPr id="327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2298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36A7E-0789-418D-9350-C40A8FD401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  <p:sp>
        <p:nvSpPr>
          <p:cNvPr id="327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22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6" name="Rectangle 24"/>
          <p:cNvSpPr>
            <a:spLocks noChangeArrowheads="1"/>
          </p:cNvSpPr>
          <p:nvPr/>
        </p:nvSpPr>
        <p:spPr bwMode="auto">
          <a:xfrm>
            <a:off x="0" y="3527425"/>
            <a:ext cx="9144000" cy="3357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86525"/>
            <a:ext cx="2133600" cy="168275"/>
          </a:xfrm>
          <a:prstGeom prst="rect">
            <a:avLst/>
          </a:prstGeom>
        </p:spPr>
        <p:txBody>
          <a:bodyPr/>
          <a:lstStyle>
            <a:lvl1pPr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86525"/>
            <a:ext cx="2895600" cy="168275"/>
          </a:xfrm>
        </p:spPr>
        <p:txBody>
          <a:bodyPr/>
          <a:lstStyle>
            <a:lvl1pPr algn="ctr">
              <a:defRPr sz="1200" b="0">
                <a:solidFill>
                  <a:schemeClr val="bg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86525"/>
            <a:ext cx="2133600" cy="16827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C23A9963-A348-489E-A078-8F891079146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gray">
          <a:xfrm>
            <a:off x="0" y="3086100"/>
            <a:ext cx="9144000" cy="59213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905000"/>
          </a:xfrm>
        </p:spPr>
        <p:txBody>
          <a:bodyPr/>
          <a:lstStyle>
            <a:lvl1pPr algn="ctr">
              <a:defRPr sz="4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4343400" y="3178175"/>
            <a:ext cx="4572000" cy="3810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838200"/>
            <a:ext cx="5943600" cy="25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www.thmemgallery.com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758ADD-F6D5-4447-B201-793B45BC6D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51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152400"/>
            <a:ext cx="2076450" cy="6337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152400"/>
            <a:ext cx="6076950" cy="6337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838200"/>
            <a:ext cx="5943600" cy="25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www.thmemgallery.com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60DC57-09D7-4BBF-8C97-5DEFB1E528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21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391400" cy="563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41425"/>
            <a:ext cx="8229600" cy="5248275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838200"/>
            <a:ext cx="5943600" cy="25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www.thmemgallery.com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24600" y="6564313"/>
            <a:ext cx="23622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24200" y="6553200"/>
            <a:ext cx="2133600" cy="234950"/>
          </a:xfrm>
        </p:spPr>
        <p:txBody>
          <a:bodyPr/>
          <a:lstStyle>
            <a:lvl1pPr>
              <a:defRPr/>
            </a:lvl1pPr>
          </a:lstStyle>
          <a:p>
            <a:fld id="{DB9E937A-3ADE-49E0-A08F-FE8406E577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917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391400" cy="563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241425"/>
            <a:ext cx="8229600" cy="5248275"/>
          </a:xfrm>
        </p:spPr>
        <p:txBody>
          <a:bodyPr/>
          <a:lstStyle/>
          <a:p>
            <a:r>
              <a:rPr lang="en-US"/>
              <a:t>Click icon to add chart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838200"/>
            <a:ext cx="5943600" cy="25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www.thmemgallery.com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24600" y="6564313"/>
            <a:ext cx="23622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24200" y="6553200"/>
            <a:ext cx="2133600" cy="234950"/>
          </a:xfrm>
        </p:spPr>
        <p:txBody>
          <a:bodyPr/>
          <a:lstStyle>
            <a:lvl1pPr>
              <a:defRPr/>
            </a:lvl1pPr>
          </a:lstStyle>
          <a:p>
            <a:fld id="{3C5F29E0-B3B3-4234-B135-EABB7CC303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491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Nha Trang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 b="1">
                <a:latin typeface="+mj-lt"/>
              </a:defRPr>
            </a:lvl1pPr>
          </a:lstStyle>
          <a:p>
            <a:fld id="{ADD77C13-390F-400C-BEC5-92A0E1FA74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078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838200"/>
            <a:ext cx="5943600" cy="25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www.thmemgallery.com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A99138-99A1-4A5E-B84D-DF9D4476A9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359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414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414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838200"/>
            <a:ext cx="5943600" cy="25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www.thmemgallery.com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288167-4551-49DA-989E-F9BDA476C3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145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81000" y="838200"/>
            <a:ext cx="5943600" cy="25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www.thmemgallery.com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24308F-8145-4505-9178-3BF1FF6120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076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81000" y="838200"/>
            <a:ext cx="5943600" cy="25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www.thmemgallery.com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3BD9F-54EB-44E0-A0D7-23A2247606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631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81000" y="838200"/>
            <a:ext cx="5943600" cy="25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www.thmemgallery.com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01550-BF9C-41F9-8340-2C48129102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64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838200"/>
            <a:ext cx="5943600" cy="25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www.thmemgallery.com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66DF10-34F5-49D8-9D01-2741B9C7A7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833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838200"/>
            <a:ext cx="5943600" cy="25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www.thmemgallery.com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CAC9A1-F280-4A33-9AE2-BBB6E29992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913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0" y="872332"/>
            <a:ext cx="9144000" cy="15636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41425"/>
            <a:ext cx="8229600" cy="524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324600" y="6564313"/>
            <a:ext cx="2362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latin typeface="+mn-lt"/>
              </a:defRPr>
            </a:lvl1pPr>
          </a:lstStyle>
          <a:p>
            <a:r>
              <a:rPr lang="en-US"/>
              <a:t>Nha Trang University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05200" y="6553200"/>
            <a:ext cx="2133600" cy="23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1A744CEE-9186-4AB4-8C33-90025AE8CD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381000" y="152400"/>
            <a:ext cx="7391400" cy="56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 i="0" u="none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 b="1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 b="0" i="0" u="none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4"/>
          <p:cNvSpPr>
            <a:spLocks noGrp="1" noChangeArrowheads="1"/>
          </p:cNvSpPr>
          <p:nvPr>
            <p:ph type="ctrTitle"/>
          </p:nvPr>
        </p:nvSpPr>
        <p:spPr>
          <a:xfrm>
            <a:off x="19987" y="533400"/>
            <a:ext cx="9144000" cy="2133600"/>
          </a:xfrm>
          <a:prstGeom prst="roundRect">
            <a:avLst>
              <a:gd name="adj" fmla="val 0"/>
            </a:avLst>
          </a:prstGeo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ts val="2400"/>
              </a:spcBef>
            </a:pPr>
            <a:r>
              <a:rPr lang="en-US" sz="4200" b="1">
                <a:latin typeface="Chelthm" pitchFamily="18" charset="0"/>
                <a:cs typeface="Chelthm" pitchFamily="18" charset="0"/>
              </a:rPr>
              <a:t>SỬ DỤNG GOOGLE MEET TRONG DẠY HỌC TRỰC TUYẾN</a:t>
            </a:r>
            <a:endParaRPr lang="en-US" sz="4200" b="1" dirty="0">
              <a:latin typeface="Chelthm" pitchFamily="18" charset="0"/>
              <a:cs typeface="Chelthm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17A420-D33C-4AB0-A420-08BC4E45C7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020" y="3061730"/>
            <a:ext cx="2833960" cy="225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876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67ECA629-AE9C-48E0-B06D-34A526079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534400" cy="685800"/>
          </a:xfrm>
        </p:spPr>
        <p:txBody>
          <a:bodyPr/>
          <a:lstStyle/>
          <a:p>
            <a:r>
              <a:rPr lang="en-US" sz="3200" b="1">
                <a:latin typeface="Tahoma" pitchFamily="34" charset="0"/>
              </a:rPr>
              <a:t>I. </a:t>
            </a:r>
            <a:r>
              <a:rPr lang="en-US">
                <a:latin typeface="Tahoma" pitchFamily="34" charset="0"/>
              </a:rPr>
              <a:t>Tạo Meet ID và đưa lên Moodle</a:t>
            </a:r>
            <a:endParaRPr lang="en-US" sz="3200" b="1" dirty="0">
              <a:latin typeface="Tahoma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7AC155-2A84-49C0-9C82-D0158D242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219200"/>
            <a:ext cx="8534400" cy="1272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>
              <a:lnSpc>
                <a:spcPct val="110000"/>
              </a:lnSpc>
            </a:pPr>
            <a:r>
              <a:rPr lang="en-US" sz="2400">
                <a:latin typeface="Tahoma" pitchFamily="34" charset="0"/>
                <a:sym typeface="Wingdings" pitchFamily="2" charset="2"/>
              </a:rPr>
              <a:t>Sau 15’, tất cả các lớp của Thầy/Cô (lớp tạo tự động) sẽ được chèn vào Meet ID. Giảng viên và sinh viên chỉ cần click vào link trên để vào lớp Google Meet</a:t>
            </a:r>
            <a:endParaRPr lang="en-US" sz="2400">
              <a:latin typeface="Tahoma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7E06A03-EF5B-4DCB-9CC0-34EBBB2616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650" y="2667000"/>
            <a:ext cx="8591550" cy="38004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33957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67ECA629-AE9C-48E0-B06D-34A526079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534400" cy="685800"/>
          </a:xfrm>
        </p:spPr>
        <p:txBody>
          <a:bodyPr/>
          <a:lstStyle/>
          <a:p>
            <a:r>
              <a:rPr lang="en-US" sz="3200" b="1">
                <a:latin typeface="Tahoma" pitchFamily="34" charset="0"/>
              </a:rPr>
              <a:t>I. </a:t>
            </a:r>
            <a:r>
              <a:rPr lang="en-US">
                <a:latin typeface="Tahoma" pitchFamily="34" charset="0"/>
              </a:rPr>
              <a:t>Tạo Meet ID và đưa lên Moodle</a:t>
            </a:r>
            <a:endParaRPr lang="en-US" sz="3200" b="1" dirty="0">
              <a:latin typeface="Tahoma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7AC155-2A84-49C0-9C82-D0158D242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372893"/>
            <a:ext cx="8534400" cy="2491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9144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>
                <a:latin typeface="Tahoma" pitchFamily="34" charset="0"/>
                <a:sym typeface="Wingdings" pitchFamily="2" charset="2"/>
              </a:rPr>
              <a:t>Nếu sinh viên có email NTU: vào lớp ngay.</a:t>
            </a:r>
          </a:p>
          <a:p>
            <a:pPr marL="9144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>
                <a:latin typeface="Tahoma" pitchFamily="34" charset="0"/>
                <a:sym typeface="Wingdings" pitchFamily="2" charset="2"/>
              </a:rPr>
              <a:t>Nếu sinh viên dùng tài khoản khác: cần được giáo viên chấp thuận khi vào lớp hoặc giáo viên cần gửi trước email mời tham gia.</a:t>
            </a:r>
          </a:p>
          <a:p>
            <a:pPr marL="9144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>
                <a:latin typeface="Tahoma" pitchFamily="34" charset="0"/>
                <a:sym typeface="Wingdings" pitchFamily="2" charset="2"/>
              </a:rPr>
              <a:t>Meet ID này được sử dụng cho tất cả các lớp học kỳ này và các lớp học kỳ sau trên NTU Elearning</a:t>
            </a:r>
            <a:endParaRPr lang="en-US" sz="240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293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67ECA629-AE9C-48E0-B06D-34A526079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476501"/>
            <a:ext cx="7162800" cy="1904998"/>
          </a:xfrm>
        </p:spPr>
        <p:txBody>
          <a:bodyPr/>
          <a:lstStyle/>
          <a:p>
            <a:pPr algn="ctr"/>
            <a:r>
              <a:rPr lang="en-US" sz="48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II. QUẢN LÝ LỚP HỌC GOOGLE MEET</a:t>
            </a:r>
            <a:endParaRPr lang="en-US" sz="48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7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06D8785-E98B-4F19-BF22-2C7802A294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97" y="1343026"/>
            <a:ext cx="8414777" cy="417194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67ECA629-AE9C-48E0-B06D-34A526079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534400" cy="685800"/>
          </a:xfrm>
        </p:spPr>
        <p:txBody>
          <a:bodyPr/>
          <a:lstStyle/>
          <a:p>
            <a:r>
              <a:rPr lang="en-US" sz="3200" b="1">
                <a:latin typeface="Tahoma" pitchFamily="34" charset="0"/>
              </a:rPr>
              <a:t>II. </a:t>
            </a:r>
            <a:r>
              <a:rPr lang="en-US">
                <a:latin typeface="Tahoma" pitchFamily="34" charset="0"/>
              </a:rPr>
              <a:t>Quản lý lớp</a:t>
            </a:r>
            <a:endParaRPr lang="en-US" sz="3200" b="1" dirty="0">
              <a:latin typeface="Tahoma" pitchFamily="34" charset="0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63CB7CE-C473-4BC7-A41C-E2D02ECA6C6D}"/>
              </a:ext>
            </a:extLst>
          </p:cNvPr>
          <p:cNvCxnSpPr>
            <a:cxnSpLocks/>
          </p:cNvCxnSpPr>
          <p:nvPr/>
        </p:nvCxnSpPr>
        <p:spPr>
          <a:xfrm flipV="1">
            <a:off x="6629400" y="4495801"/>
            <a:ext cx="152401" cy="152399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30">
            <a:extLst>
              <a:ext uri="{FF2B5EF4-FFF2-40B4-BE49-F238E27FC236}">
                <a16:creationId xmlns:a16="http://schemas.microsoft.com/office/drawing/2014/main" id="{3B45015D-BF2B-47BD-860B-ED452DB776F1}"/>
              </a:ext>
            </a:extLst>
          </p:cNvPr>
          <p:cNvSpPr txBox="1"/>
          <p:nvPr/>
        </p:nvSpPr>
        <p:spPr>
          <a:xfrm>
            <a:off x="5105400" y="6019799"/>
            <a:ext cx="2743200" cy="572594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Tham gia lớp học</a:t>
            </a:r>
            <a:endParaRPr lang="en-US" sz="240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8584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67ECA629-AE9C-48E0-B06D-34A526079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534400" cy="685800"/>
          </a:xfrm>
        </p:spPr>
        <p:txBody>
          <a:bodyPr/>
          <a:lstStyle/>
          <a:p>
            <a:r>
              <a:rPr lang="en-US" sz="3200" b="1">
                <a:latin typeface="Tahoma" pitchFamily="34" charset="0"/>
              </a:rPr>
              <a:t>II. </a:t>
            </a:r>
            <a:r>
              <a:rPr lang="en-US">
                <a:latin typeface="Tahoma" pitchFamily="34" charset="0"/>
              </a:rPr>
              <a:t>Quản lý lớp</a:t>
            </a:r>
            <a:endParaRPr lang="en-US" sz="3200" b="1" dirty="0">
              <a:latin typeface="Tahoma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6AABC55-EC6D-4A62-AA6F-7B1AB0B38F7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102401"/>
            <a:ext cx="5638800" cy="46531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4E58C4A-2226-4F6B-8957-68E3D38353E9}"/>
              </a:ext>
            </a:extLst>
          </p:cNvPr>
          <p:cNvCxnSpPr/>
          <p:nvPr/>
        </p:nvCxnSpPr>
        <p:spPr>
          <a:xfrm flipH="1" flipV="1">
            <a:off x="2809875" y="5857407"/>
            <a:ext cx="390525" cy="3810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C62E436-D6ED-4864-8E91-86D7337EB052}"/>
              </a:ext>
            </a:extLst>
          </p:cNvPr>
          <p:cNvCxnSpPr/>
          <p:nvPr/>
        </p:nvCxnSpPr>
        <p:spPr>
          <a:xfrm flipV="1">
            <a:off x="3333750" y="5828832"/>
            <a:ext cx="400050" cy="40957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E9385FD-1FCF-478A-B105-7B45BE6A871F}"/>
              </a:ext>
            </a:extLst>
          </p:cNvPr>
          <p:cNvCxnSpPr/>
          <p:nvPr/>
        </p:nvCxnSpPr>
        <p:spPr>
          <a:xfrm flipH="1" flipV="1">
            <a:off x="5238750" y="5847882"/>
            <a:ext cx="45085" cy="3810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33">
            <a:extLst>
              <a:ext uri="{FF2B5EF4-FFF2-40B4-BE49-F238E27FC236}">
                <a16:creationId xmlns:a16="http://schemas.microsoft.com/office/drawing/2014/main" id="{A7A72164-A85B-4DC7-B2E2-60E2D87A401C}"/>
              </a:ext>
            </a:extLst>
          </p:cNvPr>
          <p:cNvSpPr txBox="1"/>
          <p:nvPr/>
        </p:nvSpPr>
        <p:spPr>
          <a:xfrm>
            <a:off x="4495800" y="6219825"/>
            <a:ext cx="2667000" cy="56197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Trình chiếu slide powerpoint</a:t>
            </a:r>
            <a:endParaRPr lang="en-US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Text Box 30">
            <a:extLst>
              <a:ext uri="{FF2B5EF4-FFF2-40B4-BE49-F238E27FC236}">
                <a16:creationId xmlns:a16="http://schemas.microsoft.com/office/drawing/2014/main" id="{EF1D5393-2019-4DA6-B5DE-F834282FC61D}"/>
              </a:ext>
            </a:extLst>
          </p:cNvPr>
          <p:cNvSpPr txBox="1"/>
          <p:nvPr/>
        </p:nvSpPr>
        <p:spPr>
          <a:xfrm>
            <a:off x="2209800" y="6248400"/>
            <a:ext cx="1981199" cy="56197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Tắt/ Mở micro và camera</a:t>
            </a:r>
            <a:endParaRPr lang="en-US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63CB7CE-C473-4BC7-A41C-E2D02ECA6C6D}"/>
              </a:ext>
            </a:extLst>
          </p:cNvPr>
          <p:cNvCxnSpPr>
            <a:cxnSpLocks/>
            <a:stCxn id="23" idx="1"/>
          </p:cNvCxnSpPr>
          <p:nvPr/>
        </p:nvCxnSpPr>
        <p:spPr>
          <a:xfrm flipH="1">
            <a:off x="5634038" y="1958167"/>
            <a:ext cx="1362622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30">
            <a:extLst>
              <a:ext uri="{FF2B5EF4-FFF2-40B4-BE49-F238E27FC236}">
                <a16:creationId xmlns:a16="http://schemas.microsoft.com/office/drawing/2014/main" id="{3B45015D-BF2B-47BD-860B-ED452DB776F1}"/>
              </a:ext>
            </a:extLst>
          </p:cNvPr>
          <p:cNvSpPr txBox="1"/>
          <p:nvPr/>
        </p:nvSpPr>
        <p:spPr>
          <a:xfrm>
            <a:off x="6996660" y="1786170"/>
            <a:ext cx="1981199" cy="343994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Trả lời chat</a:t>
            </a:r>
            <a:endParaRPr lang="en-US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0220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67ECA629-AE9C-48E0-B06D-34A526079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534400" cy="685800"/>
          </a:xfrm>
        </p:spPr>
        <p:txBody>
          <a:bodyPr/>
          <a:lstStyle/>
          <a:p>
            <a:r>
              <a:rPr lang="en-US" sz="3200" b="1">
                <a:latin typeface="Tahoma" pitchFamily="34" charset="0"/>
              </a:rPr>
              <a:t>II. </a:t>
            </a:r>
            <a:r>
              <a:rPr lang="en-US">
                <a:latin typeface="Tahoma" pitchFamily="34" charset="0"/>
              </a:rPr>
              <a:t>Quản lý lớp</a:t>
            </a:r>
            <a:endParaRPr lang="en-US" sz="3200" b="1" dirty="0">
              <a:latin typeface="Tahoma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CFD63C6-4DD6-4223-A41E-68D18CDA1B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1157124"/>
            <a:ext cx="4122846" cy="4648195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6D0EB0C-129E-4E48-B9C6-337A3AF07CB0}"/>
              </a:ext>
            </a:extLst>
          </p:cNvPr>
          <p:cNvCxnSpPr>
            <a:cxnSpLocks/>
          </p:cNvCxnSpPr>
          <p:nvPr/>
        </p:nvCxnSpPr>
        <p:spPr>
          <a:xfrm flipH="1">
            <a:off x="3096717" y="3125591"/>
            <a:ext cx="12192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9668E2E5-4D7B-4C86-BBC3-FB758BDA2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498" y="6172200"/>
            <a:ext cx="4340902" cy="460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latin typeface="Tahoma" pitchFamily="34" charset="0"/>
                <a:sym typeface="Wingdings" pitchFamily="2" charset="2"/>
              </a:rPr>
              <a:t>Tắt âm thanh 01 thành viên</a:t>
            </a:r>
            <a:endParaRPr lang="en-US" sz="2400">
              <a:latin typeface="Tahoma" pitchFamily="34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C696CD8-2E74-4A7E-974C-DC486C40A3CA}"/>
              </a:ext>
            </a:extLst>
          </p:cNvPr>
          <p:cNvCxnSpPr>
            <a:cxnSpLocks/>
          </p:cNvCxnSpPr>
          <p:nvPr/>
        </p:nvCxnSpPr>
        <p:spPr>
          <a:xfrm flipH="1">
            <a:off x="4190999" y="5410200"/>
            <a:ext cx="1143001" cy="83520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015652A-3EE0-4D4F-8A0F-F97B2DD1BD3D}"/>
              </a:ext>
            </a:extLst>
          </p:cNvPr>
          <p:cNvCxnSpPr>
            <a:cxnSpLocks/>
          </p:cNvCxnSpPr>
          <p:nvPr/>
        </p:nvCxnSpPr>
        <p:spPr>
          <a:xfrm>
            <a:off x="7086600" y="5410200"/>
            <a:ext cx="0" cy="81272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C0E06C33-E9DF-4152-8A6F-28502981B9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6510" y="6222924"/>
            <a:ext cx="3751290" cy="460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latin typeface="Tahoma" pitchFamily="34" charset="0"/>
                <a:sym typeface="Wingdings" pitchFamily="2" charset="2"/>
              </a:rPr>
              <a:t>Mời thành viên ra khỏi lớp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1C1FEF-8897-47D6-BFE5-673782D7D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446" y="2534428"/>
            <a:ext cx="2283501" cy="866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latin typeface="Tahoma" pitchFamily="34" charset="0"/>
                <a:sym typeface="Wingdings" pitchFamily="2" charset="2"/>
              </a:rPr>
              <a:t>Mời thành viên vào lại lớp</a:t>
            </a:r>
            <a:endParaRPr lang="en-US" sz="240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8736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67ECA629-AE9C-48E0-B06D-34A526079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476501"/>
            <a:ext cx="7162800" cy="1904998"/>
          </a:xfrm>
        </p:spPr>
        <p:txBody>
          <a:bodyPr/>
          <a:lstStyle/>
          <a:p>
            <a:pPr algn="ctr"/>
            <a:r>
              <a:rPr lang="en-US" sz="48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III. GHI HÌNH BUỔI HỌC VÀ ĐIỂM DANH</a:t>
            </a:r>
            <a:endParaRPr lang="en-US" sz="48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596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67ECA629-AE9C-48E0-B06D-34A526079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534400" cy="685800"/>
          </a:xfrm>
        </p:spPr>
        <p:txBody>
          <a:bodyPr/>
          <a:lstStyle/>
          <a:p>
            <a:r>
              <a:rPr lang="en-US" sz="3200" b="1">
                <a:latin typeface="Tahoma" pitchFamily="34" charset="0"/>
              </a:rPr>
              <a:t>III. </a:t>
            </a:r>
            <a:r>
              <a:rPr lang="en-US">
                <a:latin typeface="Tahoma" pitchFamily="34" charset="0"/>
              </a:rPr>
              <a:t>Ghi hình buổi học và điểm danh</a:t>
            </a:r>
            <a:endParaRPr lang="en-US" sz="3200" b="1" dirty="0">
              <a:latin typeface="Tahoma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7B6F891-A8D3-4D90-BC45-2729DF0DCE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518842"/>
            <a:ext cx="8077200" cy="3205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>
                <a:latin typeface="Tahoma" pitchFamily="34" charset="0"/>
                <a:sym typeface="Wingdings" pitchFamily="2" charset="2"/>
              </a:rPr>
              <a:t>Nội dung buổi học (file .mp4) và nội dung chat (file .sbv) được ghi vào Google Drive NTU của giảng viên và được gửi tới email của giảng viên.</a:t>
            </a:r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>
                <a:latin typeface="Tahoma" pitchFamily="34" charset="0"/>
                <a:sym typeface="Wingdings" pitchFamily="2" charset="2"/>
              </a:rPr>
              <a:t>Giảng viên lấy link file ghi hình để đưa lên Moodle NTU Elearning cho sinh viên xem lại.</a:t>
            </a:r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>
                <a:latin typeface="Tahoma" pitchFamily="34" charset="0"/>
                <a:sym typeface="Wingdings" pitchFamily="2" charset="2"/>
              </a:rPr>
              <a:t>Nội dung chat có thể dùng để điểm danh sinh viên.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7567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24FE40D-4BA2-4A7D-ACCE-FD0816D060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1054" y="362046"/>
            <a:ext cx="6595388" cy="5848254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10D5BB6-FB44-481E-A658-102ED44F8576}"/>
              </a:ext>
            </a:extLst>
          </p:cNvPr>
          <p:cNvCxnSpPr>
            <a:cxnSpLocks/>
          </p:cNvCxnSpPr>
          <p:nvPr/>
        </p:nvCxnSpPr>
        <p:spPr>
          <a:xfrm flipH="1">
            <a:off x="2130064" y="1828800"/>
            <a:ext cx="581977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52AD7324-ACB4-4A4E-B262-C254FD5AF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552" y="1524000"/>
            <a:ext cx="2283501" cy="1272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latin typeface="Tahoma" pitchFamily="34" charset="0"/>
                <a:sym typeface="Wingdings" pitchFamily="2" charset="2"/>
              </a:rPr>
              <a:t>Ghi hình buổi học và nội dung chat</a:t>
            </a:r>
            <a:endParaRPr lang="en-US" sz="240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9579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B7F8989-4E67-4521-8A10-A427E3F36E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2178889"/>
            <a:ext cx="7054850" cy="399331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Rectangle 2">
            <a:extLst>
              <a:ext uri="{FF2B5EF4-FFF2-40B4-BE49-F238E27FC236}">
                <a16:creationId xmlns:a16="http://schemas.microsoft.com/office/drawing/2014/main" id="{06F3DF72-79C7-46FE-9C33-1114EDF474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534400" cy="685800"/>
          </a:xfrm>
        </p:spPr>
        <p:txBody>
          <a:bodyPr/>
          <a:lstStyle/>
          <a:p>
            <a:r>
              <a:rPr lang="en-US" sz="3200" b="1">
                <a:latin typeface="Tahoma" pitchFamily="34" charset="0"/>
              </a:rPr>
              <a:t>III. </a:t>
            </a:r>
            <a:r>
              <a:rPr lang="en-US">
                <a:latin typeface="Tahoma" pitchFamily="34" charset="0"/>
              </a:rPr>
              <a:t>Ghi hình buổi học và điểm danh</a:t>
            </a:r>
            <a:endParaRPr lang="en-US" sz="3200" b="1" dirty="0">
              <a:latin typeface="Tahoma" pitchFamily="34" charset="0"/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42F8A65-AC52-4706-BB1F-2CD5EC60452F}"/>
              </a:ext>
            </a:extLst>
          </p:cNvPr>
          <p:cNvCxnSpPr>
            <a:cxnSpLocks/>
          </p:cNvCxnSpPr>
          <p:nvPr/>
        </p:nvCxnSpPr>
        <p:spPr>
          <a:xfrm>
            <a:off x="3886200" y="5791200"/>
            <a:ext cx="304800" cy="45420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C4B7337C-CD6B-4754-B06E-C560F4B9A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6245409"/>
            <a:ext cx="3405994" cy="460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latin typeface="Tahoma" pitchFamily="34" charset="0"/>
                <a:sym typeface="Wingdings" pitchFamily="2" charset="2"/>
              </a:rPr>
              <a:t>Xem trên Google Drive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54CF5A0-0AE3-4D93-92C2-F55A83180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406" y="1188287"/>
            <a:ext cx="7139794" cy="866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latin typeface="Tahoma" pitchFamily="34" charset="0"/>
                <a:sym typeface="Wingdings" pitchFamily="2" charset="2"/>
              </a:rPr>
              <a:t>Kết thúc buổi học, nhấn “Stop Recording” -&gt; File ghi hình được gửi tới email NTU của giảng viên</a:t>
            </a:r>
            <a:endParaRPr lang="en-US" sz="240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771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7772400" cy="685800"/>
          </a:xfrm>
        </p:spPr>
        <p:txBody>
          <a:bodyPr/>
          <a:lstStyle/>
          <a:p>
            <a:pPr eaLnBrk="1" hangingPunct="1"/>
            <a:r>
              <a:rPr lang="en-US" sz="3200" b="1">
                <a:latin typeface="Tahoma" pitchFamily="34" charset="0"/>
              </a:rPr>
              <a:t>Nội dung</a:t>
            </a:r>
            <a:endParaRPr lang="en-US" sz="3200" b="1" dirty="0">
              <a:latin typeface="Tahoma" pitchFamily="34" charset="0"/>
            </a:endParaRPr>
          </a:p>
        </p:txBody>
      </p:sp>
      <p:sp>
        <p:nvSpPr>
          <p:cNvPr id="6144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0BBE1DA-E8F6-4A7B-AFAD-302C9D11D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1752599"/>
            <a:ext cx="8420100" cy="4038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28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 b="0" i="0" u="none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711200" indent="-711200">
              <a:lnSpc>
                <a:spcPct val="110000"/>
              </a:lnSpc>
              <a:buFont typeface="Calibri" pitchFamily="34" charset="0"/>
              <a:buAutoNum type="romanUcPeriod"/>
            </a:pPr>
            <a:r>
              <a:rPr lang="en-US" kern="0">
                <a:latin typeface="Tahoma" pitchFamily="34" charset="0"/>
              </a:rPr>
              <a:t>Tạo Google Meet ID và gửi Meet ID cho sinh viên trên Moodle - NTU Elearning</a:t>
            </a:r>
          </a:p>
          <a:p>
            <a:pPr marL="711200" indent="-711200">
              <a:lnSpc>
                <a:spcPct val="110000"/>
              </a:lnSpc>
              <a:buFont typeface="Calibri" pitchFamily="34" charset="0"/>
              <a:buAutoNum type="romanUcPeriod"/>
            </a:pPr>
            <a:r>
              <a:rPr lang="en-US" kern="0">
                <a:latin typeface="Tahoma" pitchFamily="34" charset="0"/>
              </a:rPr>
              <a:t>Quản lý lớp </a:t>
            </a:r>
          </a:p>
          <a:p>
            <a:pPr marL="711200" indent="-711200">
              <a:lnSpc>
                <a:spcPct val="110000"/>
              </a:lnSpc>
              <a:buFont typeface="Calibri" pitchFamily="34" charset="0"/>
              <a:buAutoNum type="romanUcPeriod"/>
            </a:pPr>
            <a:r>
              <a:rPr lang="en-US" kern="0">
                <a:latin typeface="Tahoma" pitchFamily="34" charset="0"/>
              </a:rPr>
              <a:t>Ghi hình buổi học và điểm danh</a:t>
            </a:r>
          </a:p>
          <a:p>
            <a:pPr marL="711200" indent="-711200">
              <a:lnSpc>
                <a:spcPct val="110000"/>
              </a:lnSpc>
              <a:buFont typeface="Calibri" pitchFamily="34" charset="0"/>
              <a:buAutoNum type="romanUcPeriod"/>
            </a:pPr>
            <a:r>
              <a:rPr lang="en-US" kern="0">
                <a:latin typeface="Tahoma" pitchFamily="34" charset="0"/>
              </a:rPr>
              <a:t>Trình chiếu và theo dõi lớp khi trình chiếu</a:t>
            </a:r>
          </a:p>
          <a:p>
            <a:pPr marL="711200" indent="-711200">
              <a:lnSpc>
                <a:spcPct val="110000"/>
              </a:lnSpc>
              <a:buFont typeface="Calibri" pitchFamily="34" charset="0"/>
              <a:buAutoNum type="romanUcPeriod"/>
            </a:pPr>
            <a:endParaRPr lang="en-US" kern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0672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08170AE-6C18-4FA9-AE1C-79AF0CDBE9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6105" y="2990850"/>
            <a:ext cx="6181725" cy="3714750"/>
          </a:xfrm>
          <a:prstGeom prst="rect">
            <a:avLst/>
          </a:prstGeom>
        </p:spPr>
      </p:pic>
      <p:sp>
        <p:nvSpPr>
          <p:cNvPr id="9" name="Rectangle 2">
            <a:extLst>
              <a:ext uri="{FF2B5EF4-FFF2-40B4-BE49-F238E27FC236}">
                <a16:creationId xmlns:a16="http://schemas.microsoft.com/office/drawing/2014/main" id="{06F3DF72-79C7-46FE-9C33-1114EDF474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534400" cy="685800"/>
          </a:xfrm>
        </p:spPr>
        <p:txBody>
          <a:bodyPr/>
          <a:lstStyle/>
          <a:p>
            <a:r>
              <a:rPr lang="en-US" sz="3200" b="1">
                <a:latin typeface="Tahoma" pitchFamily="34" charset="0"/>
              </a:rPr>
              <a:t>IV. </a:t>
            </a:r>
            <a:r>
              <a:rPr lang="en-US">
                <a:latin typeface="Tahoma" pitchFamily="34" charset="0"/>
              </a:rPr>
              <a:t>Ghi hình buổi học và điểm danh</a:t>
            </a:r>
            <a:endParaRPr lang="en-US" sz="3200" b="1" dirty="0">
              <a:latin typeface="Tahoma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54CF5A0-0AE3-4D93-92C2-F55A83180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406" y="149409"/>
            <a:ext cx="6682594" cy="460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latin typeface="Tahoma" pitchFamily="34" charset="0"/>
                <a:sym typeface="Wingdings" pitchFamily="2" charset="2"/>
              </a:rPr>
              <a:t>Trên Google Drive chọn nút Share để lấy link</a:t>
            </a:r>
            <a:endParaRPr lang="en-US" sz="2400">
              <a:latin typeface="Tahoma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FB80AA-09BA-4627-9759-61437D06542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6146"/>
          <a:stretch/>
        </p:blipFill>
        <p:spPr>
          <a:xfrm>
            <a:off x="3657600" y="757233"/>
            <a:ext cx="4757738" cy="2124066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724804B-5684-4E90-92B2-614BA494DF74}"/>
              </a:ext>
            </a:extLst>
          </p:cNvPr>
          <p:cNvCxnSpPr>
            <a:cxnSpLocks/>
          </p:cNvCxnSpPr>
          <p:nvPr/>
        </p:nvCxnSpPr>
        <p:spPr>
          <a:xfrm flipH="1" flipV="1">
            <a:off x="3429000" y="609600"/>
            <a:ext cx="609600" cy="11430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2B44490-66CB-4ABE-A94A-ADB16F72991F}"/>
              </a:ext>
            </a:extLst>
          </p:cNvPr>
          <p:cNvCxnSpPr>
            <a:cxnSpLocks/>
          </p:cNvCxnSpPr>
          <p:nvPr/>
        </p:nvCxnSpPr>
        <p:spPr>
          <a:xfrm flipH="1" flipV="1">
            <a:off x="1676400" y="5810250"/>
            <a:ext cx="914401" cy="51435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8FF25EFB-A454-4089-A0B4-D47E95D1BA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46" y="4800600"/>
            <a:ext cx="2074654" cy="1272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latin typeface="Tahoma" pitchFamily="34" charset="0"/>
                <a:sym typeface="Wingdings" pitchFamily="2" charset="2"/>
              </a:rPr>
              <a:t>Chọn Trường ĐHNT được xem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3767FCB6-2A18-4512-8F14-26F147EA0E9A}"/>
              </a:ext>
            </a:extLst>
          </p:cNvPr>
          <p:cNvSpPr/>
          <p:nvPr/>
        </p:nvSpPr>
        <p:spPr>
          <a:xfrm>
            <a:off x="6858000" y="609600"/>
            <a:ext cx="914400" cy="91916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9104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B51A042-BF02-448B-8BE9-CEA523938A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237" y="1952624"/>
            <a:ext cx="7681513" cy="3686175"/>
          </a:xfrm>
          <a:prstGeom prst="rect">
            <a:avLst/>
          </a:prstGeom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133A116-B6D0-4B60-BF07-2034AC260031}"/>
              </a:ext>
            </a:extLst>
          </p:cNvPr>
          <p:cNvCxnSpPr>
            <a:cxnSpLocks/>
          </p:cNvCxnSpPr>
          <p:nvPr/>
        </p:nvCxnSpPr>
        <p:spPr>
          <a:xfrm flipH="1" flipV="1">
            <a:off x="6324600" y="1524000"/>
            <a:ext cx="206428" cy="14478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F4A66F77-8188-4947-86A5-4B305D241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7011" y="989105"/>
            <a:ext cx="1635177" cy="460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latin typeface="Tahoma" pitchFamily="34" charset="0"/>
                <a:sym typeface="Wingdings" pitchFamily="2" charset="2"/>
              </a:rPr>
              <a:t>CopyLink</a:t>
            </a:r>
            <a:endParaRPr lang="en-US" sz="240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9668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06F3DF72-79C7-46FE-9C33-1114EDF474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534400" cy="685800"/>
          </a:xfrm>
        </p:spPr>
        <p:txBody>
          <a:bodyPr/>
          <a:lstStyle/>
          <a:p>
            <a:r>
              <a:rPr lang="en-US" sz="3200" b="1">
                <a:latin typeface="Tahoma" pitchFamily="34" charset="0"/>
              </a:rPr>
              <a:t>IV. </a:t>
            </a:r>
            <a:r>
              <a:rPr lang="en-US">
                <a:latin typeface="Tahoma" pitchFamily="34" charset="0"/>
              </a:rPr>
              <a:t>Ghi hình buổi học và điểm danh</a:t>
            </a:r>
            <a:endParaRPr lang="en-US" sz="3200" b="1" dirty="0">
              <a:latin typeface="Tahoma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54CF5A0-0AE3-4D93-92C2-F55A83180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406" y="1292409"/>
            <a:ext cx="7673194" cy="866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latin typeface="Tahoma" pitchFamily="34" charset="0"/>
                <a:sym typeface="Wingdings" pitchFamily="2" charset="2"/>
              </a:rPr>
              <a:t>Đưa link lên Moodle - NTU Elearning dùng Activity URL để sinh viên có thể xem lại</a:t>
            </a:r>
            <a:endParaRPr lang="en-US" sz="240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7852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67ECA629-AE9C-48E0-B06D-34A526079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476501"/>
            <a:ext cx="7162800" cy="1904998"/>
          </a:xfrm>
        </p:spPr>
        <p:txBody>
          <a:bodyPr/>
          <a:lstStyle/>
          <a:p>
            <a:pPr algn="ctr"/>
            <a:r>
              <a:rPr lang="en-US" sz="48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IV. TRÌNH CHIẾU VÀ THEO DÕI LỚP</a:t>
            </a:r>
            <a:endParaRPr lang="en-US" sz="48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2953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67ECA629-AE9C-48E0-B06D-34A526079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534400" cy="685800"/>
          </a:xfrm>
        </p:spPr>
        <p:txBody>
          <a:bodyPr/>
          <a:lstStyle/>
          <a:p>
            <a:r>
              <a:rPr lang="en-US">
                <a:latin typeface="Tahoma" pitchFamily="34" charset="0"/>
              </a:rPr>
              <a:t>IV</a:t>
            </a:r>
            <a:r>
              <a:rPr lang="en-US" sz="3200" b="1">
                <a:latin typeface="Tahoma" pitchFamily="34" charset="0"/>
              </a:rPr>
              <a:t>. </a:t>
            </a:r>
            <a:r>
              <a:rPr lang="en-US">
                <a:latin typeface="Tahoma" pitchFamily="34" charset="0"/>
              </a:rPr>
              <a:t>Trình chiếu và theo dõi lớp</a:t>
            </a:r>
            <a:endParaRPr lang="en-US" sz="3200" b="1" dirty="0">
              <a:latin typeface="Tahoma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2C9C511-A4E1-4CA5-98DA-25BE3DBBBF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0725" y="3093005"/>
            <a:ext cx="4105275" cy="361509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6682BA3-3DA7-40A9-A1A1-6C4BD000D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406" y="1292409"/>
            <a:ext cx="7673194" cy="167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latin typeface="Tahoma" pitchFamily="34" charset="0"/>
                <a:sym typeface="Wingdings" pitchFamily="2" charset="2"/>
              </a:rPr>
              <a:t>Để trình chiếu Powerpoint, Word, Excel, PDF,…:</a:t>
            </a:r>
          </a:p>
          <a:p>
            <a:pPr marL="342900" indent="-342900">
              <a:lnSpc>
                <a:spcPct val="110000"/>
              </a:lnSpc>
              <a:buFontTx/>
              <a:buChar char="-"/>
            </a:pPr>
            <a:r>
              <a:rPr lang="en-US" sz="2400">
                <a:latin typeface="Tahoma" pitchFamily="34" charset="0"/>
                <a:sym typeface="Wingdings" pitchFamily="2" charset="2"/>
              </a:rPr>
              <a:t>Mở file cần trình chiếu.</a:t>
            </a:r>
          </a:p>
          <a:p>
            <a:pPr marL="342900" indent="-342900">
              <a:lnSpc>
                <a:spcPct val="110000"/>
              </a:lnSpc>
              <a:buFontTx/>
              <a:buChar char="-"/>
            </a:pPr>
            <a:r>
              <a:rPr lang="en-US" sz="2400">
                <a:latin typeface="Tahoma" pitchFamily="34" charset="0"/>
                <a:sym typeface="Wingdings" pitchFamily="2" charset="2"/>
              </a:rPr>
              <a:t>Trong Google Meet chọn nút “Present now” -&gt; chọn “A window” -&gt; chọn cửa sổ của file cần trình chiếu.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E64F23-5D2F-4835-8E9E-DFB33BF56248}"/>
              </a:ext>
            </a:extLst>
          </p:cNvPr>
          <p:cNvSpPr/>
          <p:nvPr/>
        </p:nvSpPr>
        <p:spPr>
          <a:xfrm>
            <a:off x="5562600" y="4191000"/>
            <a:ext cx="28194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4019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67ECA629-AE9C-48E0-B06D-34A526079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534400" cy="685800"/>
          </a:xfrm>
        </p:spPr>
        <p:txBody>
          <a:bodyPr/>
          <a:lstStyle/>
          <a:p>
            <a:r>
              <a:rPr lang="en-US">
                <a:latin typeface="Tahoma" pitchFamily="34" charset="0"/>
              </a:rPr>
              <a:t>IV</a:t>
            </a:r>
            <a:r>
              <a:rPr lang="en-US" sz="3200" b="1">
                <a:latin typeface="Tahoma" pitchFamily="34" charset="0"/>
              </a:rPr>
              <a:t>. </a:t>
            </a:r>
            <a:r>
              <a:rPr lang="en-US">
                <a:latin typeface="Tahoma" pitchFamily="34" charset="0"/>
              </a:rPr>
              <a:t>Trình chiếu và theo dõi lớp</a:t>
            </a:r>
            <a:endParaRPr lang="en-US" sz="3200" b="1" dirty="0">
              <a:latin typeface="Tahoma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6682BA3-3DA7-40A9-A1A1-6C4BD000D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279916"/>
            <a:ext cx="3939395" cy="2897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latin typeface="Tahoma" pitchFamily="34" charset="0"/>
                <a:sym typeface="Wingdings" pitchFamily="2" charset="2"/>
              </a:rPr>
              <a:t>Google Meet không có chức năng ghi chú lên màn hình -&gt; Nếu trình chiếu Powerpoint có thể dùng chức năng Pen hay Highlighter của Powerpoint để ghi chú.</a:t>
            </a:r>
            <a:endParaRPr lang="en-US" sz="2400">
              <a:latin typeface="Tahoma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025193-F4C9-4E16-8E40-C6FA662BD0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548" y="1445850"/>
            <a:ext cx="4546052" cy="465116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449309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67ECA629-AE9C-48E0-B06D-34A526079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534400" cy="685800"/>
          </a:xfrm>
        </p:spPr>
        <p:txBody>
          <a:bodyPr/>
          <a:lstStyle/>
          <a:p>
            <a:r>
              <a:rPr lang="en-US">
                <a:latin typeface="Tahoma" pitchFamily="34" charset="0"/>
              </a:rPr>
              <a:t>IV</a:t>
            </a:r>
            <a:r>
              <a:rPr lang="en-US" sz="3200" b="1">
                <a:latin typeface="Tahoma" pitchFamily="34" charset="0"/>
              </a:rPr>
              <a:t>. </a:t>
            </a:r>
            <a:r>
              <a:rPr lang="en-US">
                <a:latin typeface="Tahoma" pitchFamily="34" charset="0"/>
              </a:rPr>
              <a:t>Trình chiếu và theo dõi lớp</a:t>
            </a:r>
            <a:endParaRPr lang="en-US" sz="3200" b="1" dirty="0">
              <a:latin typeface="Tahoma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BA7D79A-E476-40A1-AD46-DE5306E7C1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406" y="1292409"/>
            <a:ext cx="8358994" cy="3359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sz="2400">
                <a:latin typeface="Tahoma" pitchFamily="34" charset="0"/>
                <a:sym typeface="Wingdings" pitchFamily="2" charset="2"/>
              </a:rPr>
              <a:t>Vừa trình chiếu vừa theo dõi lớp, trả lời chat:</a:t>
            </a:r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buFontTx/>
              <a:buChar char="-"/>
            </a:pPr>
            <a:r>
              <a:rPr lang="en-US" sz="2400">
                <a:latin typeface="Tahoma" pitchFamily="34" charset="0"/>
                <a:sym typeface="Wingdings" pitchFamily="2" charset="2"/>
              </a:rPr>
              <a:t>Khi trình chiếu Powerpoint ở chế độ toàn màn hình (slideshow), không thể theo dõi lớp.</a:t>
            </a:r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buFontTx/>
              <a:buChar char="-"/>
            </a:pPr>
            <a:r>
              <a:rPr lang="en-US" sz="2400">
                <a:latin typeface="Tahoma" pitchFamily="34" charset="0"/>
                <a:sym typeface="Wingdings" pitchFamily="2" charset="2"/>
              </a:rPr>
              <a:t>Cần resize cửa sổ Powerpoint và Chrome thành 2 nửa màn hình (dùng phím            hay            )</a:t>
            </a:r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buFontTx/>
              <a:buChar char="-"/>
            </a:pPr>
            <a:r>
              <a:rPr lang="en-US" sz="2400">
                <a:latin typeface="Tahoma" pitchFamily="34" charset="0"/>
                <a:sym typeface="Wingdings" pitchFamily="2" charset="2"/>
              </a:rPr>
              <a:t>Trình chiếu Powerpoint dùng Reading View thay vì Slideshow </a:t>
            </a:r>
            <a:endParaRPr lang="en-US" sz="2400">
              <a:latin typeface="Tahoma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B697A6-B6A9-4360-BD36-FD9BA9845A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8600" y="3280068"/>
            <a:ext cx="904090" cy="3775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7D60D21-6942-4CD0-A676-50BFB53F75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7932" y="3253639"/>
            <a:ext cx="904090" cy="37753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D4FA023-BF6D-46F8-8F7B-95F2844139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36160" y="4856310"/>
            <a:ext cx="5271679" cy="141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6273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67ECA629-AE9C-48E0-B06D-34A526079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534400" cy="685800"/>
          </a:xfrm>
        </p:spPr>
        <p:txBody>
          <a:bodyPr/>
          <a:lstStyle/>
          <a:p>
            <a:r>
              <a:rPr lang="en-US">
                <a:latin typeface="Tahoma" pitchFamily="34" charset="0"/>
              </a:rPr>
              <a:t>V</a:t>
            </a:r>
            <a:r>
              <a:rPr lang="en-US" sz="3200" b="1">
                <a:latin typeface="Tahoma" pitchFamily="34" charset="0"/>
              </a:rPr>
              <a:t>. </a:t>
            </a:r>
            <a:r>
              <a:rPr lang="en-US">
                <a:latin typeface="Tahoma" pitchFamily="34" charset="0"/>
              </a:rPr>
              <a:t>Trình chiếu và theo dõi lớp</a:t>
            </a:r>
            <a:endParaRPr lang="en-US" sz="3200" b="1" dirty="0">
              <a:latin typeface="Tahoma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9DB0DE-6657-4C35-9F96-5B20FEED5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99" y="533400"/>
            <a:ext cx="8852569" cy="4724395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47D3FFA-8B97-45DD-92EE-21C132B8AC93}"/>
              </a:ext>
            </a:extLst>
          </p:cNvPr>
          <p:cNvCxnSpPr>
            <a:cxnSpLocks/>
          </p:cNvCxnSpPr>
          <p:nvPr/>
        </p:nvCxnSpPr>
        <p:spPr>
          <a:xfrm flipH="1">
            <a:off x="2374693" y="5250145"/>
            <a:ext cx="1" cy="54105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B71A99F-1EC1-4AF1-9DC8-9027A5AF2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676" y="5943600"/>
            <a:ext cx="3006033" cy="460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latin typeface="Tahoma" pitchFamily="34" charset="0"/>
                <a:sym typeface="Wingdings" pitchFamily="2" charset="2"/>
              </a:rPr>
              <a:t>Nửa màn hình trái</a:t>
            </a:r>
            <a:endParaRPr lang="en-US" sz="2400">
              <a:latin typeface="Tahoma" pitchFamily="34" charset="0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ACEF96C-46D0-4DC2-880E-37857A75703C}"/>
              </a:ext>
            </a:extLst>
          </p:cNvPr>
          <p:cNvCxnSpPr>
            <a:cxnSpLocks/>
          </p:cNvCxnSpPr>
          <p:nvPr/>
        </p:nvCxnSpPr>
        <p:spPr>
          <a:xfrm flipH="1">
            <a:off x="6934200" y="5257795"/>
            <a:ext cx="1" cy="54105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8ACCA640-2598-43A8-947F-ADE605B3F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1183" y="5951250"/>
            <a:ext cx="3006033" cy="460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latin typeface="Tahoma" pitchFamily="34" charset="0"/>
                <a:sym typeface="Wingdings" pitchFamily="2" charset="2"/>
              </a:rPr>
              <a:t>Nửa màn hình phải</a:t>
            </a:r>
            <a:endParaRPr lang="en-US" sz="240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7659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 txBox="1">
            <a:spLocks noChangeArrowheads="1"/>
          </p:cNvSpPr>
          <p:nvPr/>
        </p:nvSpPr>
        <p:spPr bwMode="auto">
          <a:xfrm>
            <a:off x="305368" y="3016250"/>
            <a:ext cx="8533263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71500" lvl="1" indent="-571500" algn="ctr">
              <a:lnSpc>
                <a:spcPct val="120000"/>
              </a:lnSpc>
              <a:spcBef>
                <a:spcPts val="500"/>
              </a:spcBef>
              <a:defRPr/>
            </a:pPr>
            <a:r>
              <a:rPr lang="en-US" sz="5000" b="1">
                <a:latin typeface="Tahoma" pitchFamily="34" charset="0"/>
                <a:cs typeface="+mn-cs"/>
              </a:rPr>
              <a:t>XIN CÁM ƠN</a:t>
            </a:r>
            <a:endParaRPr lang="en-US" sz="5000" b="1" dirty="0">
              <a:latin typeface="Tahoma" pitchFamily="34" charset="0"/>
              <a:cs typeface="+mn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55CB56-EA0E-42A2-BBF2-545E477F138F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952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67ECA629-AE9C-48E0-B06D-34A526079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09800"/>
            <a:ext cx="8229600" cy="1904998"/>
          </a:xfrm>
        </p:spPr>
        <p:txBody>
          <a:bodyPr/>
          <a:lstStyle/>
          <a:p>
            <a:pPr algn="ctr"/>
            <a:r>
              <a:rPr lang="en-US" sz="48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I. TẠO GOOGLE MEET ID VÀ GỬI MEET ID CHO SINH VIÊN</a:t>
            </a:r>
            <a:endParaRPr lang="en-US" sz="48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202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67ECA629-AE9C-48E0-B06D-34A526079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534400" cy="685800"/>
          </a:xfrm>
        </p:spPr>
        <p:txBody>
          <a:bodyPr/>
          <a:lstStyle/>
          <a:p>
            <a:r>
              <a:rPr lang="en-US" sz="3200" b="1">
                <a:latin typeface="Tahoma" pitchFamily="34" charset="0"/>
              </a:rPr>
              <a:t>I. </a:t>
            </a:r>
            <a:r>
              <a:rPr lang="en-US">
                <a:latin typeface="Tahoma" pitchFamily="34" charset="0"/>
              </a:rPr>
              <a:t>Tạo Meet ID và đưa lên Moodle</a:t>
            </a:r>
            <a:endParaRPr lang="en-US" sz="3200" b="1" dirty="0">
              <a:latin typeface="Tahoma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7AC155-2A84-49C0-9C82-D0158D242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1828800"/>
            <a:ext cx="8153400" cy="866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-571500">
              <a:lnSpc>
                <a:spcPct val="110000"/>
              </a:lnSpc>
            </a:pPr>
            <a:r>
              <a:rPr lang="en-US" sz="2400">
                <a:latin typeface="Tahoma" pitchFamily="34" charset="0"/>
                <a:sym typeface="Wingdings" pitchFamily="2" charset="2"/>
              </a:rPr>
              <a:t>Mỗi giảng viên sử dụng một Meet ID riêng (dùng tài khoản email NTU để tạo Meet ID)</a:t>
            </a:r>
            <a:endParaRPr lang="en-US" sz="240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169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67ECA629-AE9C-48E0-B06D-34A526079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534400" cy="685800"/>
          </a:xfrm>
        </p:spPr>
        <p:txBody>
          <a:bodyPr/>
          <a:lstStyle/>
          <a:p>
            <a:r>
              <a:rPr lang="en-US" sz="3200" b="1">
                <a:latin typeface="Tahoma" pitchFamily="34" charset="0"/>
              </a:rPr>
              <a:t>I. </a:t>
            </a:r>
            <a:r>
              <a:rPr lang="en-US">
                <a:latin typeface="Tahoma" pitchFamily="34" charset="0"/>
              </a:rPr>
              <a:t>Tạo Meet ID và đưa lên Moodle</a:t>
            </a:r>
            <a:endParaRPr lang="en-US" sz="3200" b="1" dirty="0">
              <a:latin typeface="Tahoma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7AC155-2A84-49C0-9C82-D0158D242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505" y="1293905"/>
            <a:ext cx="8153400" cy="866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110000"/>
              </a:lnSpc>
            </a:pPr>
            <a:r>
              <a:rPr lang="en-US" sz="2400" dirty="0" err="1">
                <a:latin typeface="Tahoma" pitchFamily="34" charset="0"/>
                <a:sym typeface="Wingdings" pitchFamily="2" charset="2"/>
              </a:rPr>
              <a:t>Đăng</a:t>
            </a:r>
            <a:r>
              <a:rPr lang="en-US" sz="2400" dirty="0">
                <a:latin typeface="Tahoma" pitchFamily="34" charset="0"/>
                <a:sym typeface="Wingdings" pitchFamily="2" charset="2"/>
              </a:rPr>
              <a:t> </a:t>
            </a:r>
            <a:r>
              <a:rPr lang="en-US" sz="2400" dirty="0" err="1">
                <a:latin typeface="Tahoma" pitchFamily="34" charset="0"/>
                <a:sym typeface="Wingdings" pitchFamily="2" charset="2"/>
              </a:rPr>
              <a:t>nhập</a:t>
            </a:r>
            <a:r>
              <a:rPr lang="en-US" sz="2400" dirty="0">
                <a:latin typeface="Tahoma" pitchFamily="34" charset="0"/>
                <a:sym typeface="Wingdings" pitchFamily="2" charset="2"/>
              </a:rPr>
              <a:t> email NTU -&gt; </a:t>
            </a:r>
            <a:r>
              <a:rPr lang="en-US" sz="2400" dirty="0" err="1">
                <a:latin typeface="Tahoma" pitchFamily="34" charset="0"/>
                <a:sym typeface="Wingdings" pitchFamily="2" charset="2"/>
              </a:rPr>
              <a:t>chọn</a:t>
            </a:r>
            <a:r>
              <a:rPr lang="en-US" sz="2400" dirty="0">
                <a:latin typeface="Tahoma" pitchFamily="34" charset="0"/>
                <a:sym typeface="Wingdings" pitchFamily="2" charset="2"/>
              </a:rPr>
              <a:t> </a:t>
            </a:r>
            <a:r>
              <a:rPr lang="en-US" sz="2400" dirty="0" err="1">
                <a:latin typeface="Tahoma" pitchFamily="34" charset="0"/>
                <a:sym typeface="Wingdings" pitchFamily="2" charset="2"/>
              </a:rPr>
              <a:t>mục</a:t>
            </a:r>
            <a:r>
              <a:rPr lang="en-US" sz="2400" dirty="0">
                <a:latin typeface="Tahoma" pitchFamily="34" charset="0"/>
                <a:sym typeface="Wingdings" pitchFamily="2" charset="2"/>
              </a:rPr>
              <a:t> Meet -&gt; New Meeting </a:t>
            </a:r>
            <a:r>
              <a:rPr lang="en-US" sz="2400" dirty="0" err="1">
                <a:latin typeface="Tahoma" pitchFamily="34" charset="0"/>
                <a:sym typeface="Wingdings" pitchFamily="2" charset="2"/>
              </a:rPr>
              <a:t>trong</a:t>
            </a:r>
            <a:r>
              <a:rPr lang="en-US" sz="2400" dirty="0">
                <a:latin typeface="Tahoma" pitchFamily="34" charset="0"/>
                <a:sym typeface="Wingdings" pitchFamily="2" charset="2"/>
              </a:rPr>
              <a:t> menu </a:t>
            </a:r>
            <a:r>
              <a:rPr lang="en-US" sz="2400" dirty="0" err="1">
                <a:latin typeface="Tahoma" pitchFamily="34" charset="0"/>
                <a:sym typeface="Wingdings" pitchFamily="2" charset="2"/>
              </a:rPr>
              <a:t>bên</a:t>
            </a:r>
            <a:r>
              <a:rPr lang="en-US" sz="2400" dirty="0">
                <a:latin typeface="Tahoma" pitchFamily="34" charset="0"/>
                <a:sym typeface="Wingdings" pitchFamily="2" charset="2"/>
              </a:rPr>
              <a:t> </a:t>
            </a:r>
            <a:r>
              <a:rPr lang="en-US" sz="2400" dirty="0" err="1">
                <a:latin typeface="Tahoma" pitchFamily="34" charset="0"/>
                <a:sym typeface="Wingdings" pitchFamily="2" charset="2"/>
              </a:rPr>
              <a:t>trái</a:t>
            </a:r>
            <a:r>
              <a:rPr lang="en-US" sz="2400" dirty="0">
                <a:latin typeface="Tahoma" pitchFamily="34" charset="0"/>
                <a:sym typeface="Wingdings" pitchFamily="2" charset="2"/>
              </a:rPr>
              <a:t> </a:t>
            </a:r>
            <a:endParaRPr lang="en-US" sz="2400" dirty="0">
              <a:latin typeface="Tahoma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BB30D51-DF4F-4AA6-A3B5-418CBC77D7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2255520"/>
            <a:ext cx="2438400" cy="445008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68362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67ECA629-AE9C-48E0-B06D-34A526079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534400" cy="685800"/>
          </a:xfrm>
        </p:spPr>
        <p:txBody>
          <a:bodyPr/>
          <a:lstStyle/>
          <a:p>
            <a:r>
              <a:rPr lang="en-US" sz="3200" b="1">
                <a:latin typeface="Tahoma" pitchFamily="34" charset="0"/>
              </a:rPr>
              <a:t>II. </a:t>
            </a:r>
            <a:r>
              <a:rPr lang="en-US">
                <a:latin typeface="Tahoma" pitchFamily="34" charset="0"/>
              </a:rPr>
              <a:t>Tạo Meet ID và đưa lên Moodle</a:t>
            </a:r>
            <a:endParaRPr lang="en-US" sz="3200" b="1" dirty="0">
              <a:latin typeface="Tahoma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A961E12-F0D9-4F1F-A475-F5EDBC1F3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247" y="606609"/>
            <a:ext cx="4195997" cy="460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110000"/>
              </a:lnSpc>
            </a:pPr>
            <a:r>
              <a:rPr lang="en-US" sz="2400" dirty="0" err="1">
                <a:latin typeface="Tahoma" pitchFamily="34" charset="0"/>
                <a:sym typeface="Wingdings" pitchFamily="2" charset="2"/>
              </a:rPr>
              <a:t>Ghi</a:t>
            </a:r>
            <a:r>
              <a:rPr lang="en-US" sz="2400" dirty="0">
                <a:latin typeface="Tahoma" pitchFamily="34" charset="0"/>
                <a:sym typeface="Wingdings" pitchFamily="2" charset="2"/>
              </a:rPr>
              <a:t> </a:t>
            </a:r>
            <a:r>
              <a:rPr lang="en-US" sz="2400" dirty="0" err="1">
                <a:latin typeface="Tahoma" pitchFamily="34" charset="0"/>
                <a:sym typeface="Wingdings" pitchFamily="2" charset="2"/>
              </a:rPr>
              <a:t>nhận</a:t>
            </a:r>
            <a:r>
              <a:rPr lang="en-US" sz="2400" dirty="0">
                <a:latin typeface="Tahoma" pitchFamily="34" charset="0"/>
                <a:sym typeface="Wingdings" pitchFamily="2" charset="2"/>
              </a:rPr>
              <a:t> </a:t>
            </a:r>
            <a:r>
              <a:rPr lang="en-US" sz="2400" dirty="0" err="1">
                <a:latin typeface="Tahoma" pitchFamily="34" charset="0"/>
                <a:sym typeface="Wingdings" pitchFamily="2" charset="2"/>
              </a:rPr>
              <a:t>lại</a:t>
            </a:r>
            <a:r>
              <a:rPr lang="en-US" sz="2400" dirty="0">
                <a:latin typeface="Tahoma" pitchFamily="34" charset="0"/>
                <a:sym typeface="Wingdings" pitchFamily="2" charset="2"/>
              </a:rPr>
              <a:t> Meet ID</a:t>
            </a:r>
            <a:endParaRPr lang="en-US" sz="2400" dirty="0">
              <a:latin typeface="Tahoma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D87FC0-42D7-4F26-A95B-E8B420A1D9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3388" y="1329098"/>
            <a:ext cx="6837224" cy="442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87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67ECA629-AE9C-48E0-B06D-34A526079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763000" cy="685800"/>
          </a:xfrm>
        </p:spPr>
        <p:txBody>
          <a:bodyPr/>
          <a:lstStyle/>
          <a:p>
            <a:r>
              <a:rPr lang="en-US" sz="3200" b="1">
                <a:latin typeface="Tahoma" pitchFamily="34" charset="0"/>
              </a:rPr>
              <a:t>I. </a:t>
            </a:r>
            <a:r>
              <a:rPr lang="en-US">
                <a:latin typeface="Tahoma" pitchFamily="34" charset="0"/>
              </a:rPr>
              <a:t>Tạo Meet ID và đưa lên NTU Elearning</a:t>
            </a:r>
            <a:endParaRPr lang="en-US" sz="3200" b="1" dirty="0">
              <a:latin typeface="Tahoma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7AC155-2A84-49C0-9C82-D0158D242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201" y="1369718"/>
            <a:ext cx="5638800" cy="866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>
                <a:latin typeface="Tahoma" pitchFamily="34" charset="0"/>
                <a:sym typeface="Wingdings" pitchFamily="2" charset="2"/>
              </a:rPr>
              <a:t>Đăng nhập Moodle NTU Elearning -&gt; Chọn mục Hồ sơ -&gt; Sửa hồ sơ cá nhân</a:t>
            </a:r>
            <a:endParaRPr lang="en-US" sz="2400">
              <a:latin typeface="Tahoma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1B9871-45F4-4C58-A5C0-AD7C492298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5765" y="1243691"/>
            <a:ext cx="3179635" cy="401410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7C8F177-C07D-43D7-8229-25C506FB254C}"/>
              </a:ext>
            </a:extLst>
          </p:cNvPr>
          <p:cNvSpPr/>
          <p:nvPr/>
        </p:nvSpPr>
        <p:spPr>
          <a:xfrm>
            <a:off x="5715000" y="2362200"/>
            <a:ext cx="3200400" cy="685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106436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67ECA629-AE9C-48E0-B06D-34A526079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534400" cy="685800"/>
          </a:xfrm>
        </p:spPr>
        <p:txBody>
          <a:bodyPr/>
          <a:lstStyle/>
          <a:p>
            <a:r>
              <a:rPr lang="en-US" sz="3200" b="1">
                <a:latin typeface="Tahoma" pitchFamily="34" charset="0"/>
              </a:rPr>
              <a:t>I. </a:t>
            </a:r>
            <a:r>
              <a:rPr lang="en-US">
                <a:latin typeface="Tahoma" pitchFamily="34" charset="0"/>
              </a:rPr>
              <a:t>Tạo Meet ID và đưa lên Moodle</a:t>
            </a:r>
            <a:endParaRPr lang="en-US" sz="3200" b="1" dirty="0">
              <a:latin typeface="Tahoma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7AC155-2A84-49C0-9C82-D0158D242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292409"/>
            <a:ext cx="8534400" cy="866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lnSpc>
                <a:spcPct val="110000"/>
              </a:lnSpc>
            </a:pPr>
            <a:r>
              <a:rPr lang="en-US" sz="2400">
                <a:latin typeface="Tahoma" pitchFamily="34" charset="0"/>
                <a:sym typeface="Wingdings" pitchFamily="2" charset="2"/>
              </a:rPr>
              <a:t>Trong hồ sơ cá nhân -&gt; Vào mục “Tùy biến” -&gt; Chọn mục Google Meet ID -&gt; nhập vào Meet ID đã tạo</a:t>
            </a:r>
            <a:endParaRPr lang="en-US" sz="2400">
              <a:latin typeface="Tahoma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9379112-81E1-493B-B2FF-29040D99D5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613074"/>
            <a:ext cx="6911232" cy="279712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25766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67ECA629-AE9C-48E0-B06D-34A526079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534400" cy="685800"/>
          </a:xfrm>
        </p:spPr>
        <p:txBody>
          <a:bodyPr/>
          <a:lstStyle/>
          <a:p>
            <a:r>
              <a:rPr lang="en-US" sz="3200" b="1">
                <a:latin typeface="Tahoma" pitchFamily="34" charset="0"/>
              </a:rPr>
              <a:t>I. </a:t>
            </a:r>
            <a:r>
              <a:rPr lang="en-US">
                <a:latin typeface="Tahoma" pitchFamily="34" charset="0"/>
              </a:rPr>
              <a:t>Tạo Meet ID và đưa lên Moodle</a:t>
            </a:r>
            <a:endParaRPr lang="en-US" sz="3200" b="1" dirty="0">
              <a:latin typeface="Tahoma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2A430F-A483-40C3-A572-26095395FE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875" y="1905000"/>
            <a:ext cx="8096250" cy="39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3627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82&quot;&gt;&lt;object type=&quot;3&quot; unique_id=&quot;10083&quot;&gt;&lt;property id=&quot;20148&quot; value=&quot;5&quot;/&gt;&lt;property id=&quot;20300&quot; value=&quot;Slide 1 - &amp;quot;SỬ DỤNG GOOGLE MEET TRONG DẠY HỌC TRỰC TUYẾN&amp;quot;&quot;/&gt;&lt;property id=&quot;20307&quot; value=&quot;256&quot;/&gt;&lt;/object&gt;&lt;object type=&quot;3&quot; unique_id=&quot;10084&quot;&gt;&lt;property id=&quot;20148&quot; value=&quot;5&quot;/&gt;&lt;property id=&quot;20300&quot; value=&quot;Slide 2 - &amp;quot;Nội dung&amp;quot;&quot;/&gt;&lt;property id=&quot;20307&quot; value=&quot;291&quot;/&gt;&lt;/object&gt;&lt;object type=&quot;3&quot; unique_id=&quot;10085&quot;&gt;&lt;property id=&quot;20148&quot; value=&quot;5&quot;/&gt;&lt;property id=&quot;20300&quot; value=&quot;Slide 3 - &amp;quot;I. Google Meet vs Zoom&amp;quot;&quot;/&gt;&lt;property id=&quot;20307&quot; value=&quot;292&quot;/&gt;&lt;/object&gt;&lt;object type=&quot;3&quot; unique_id=&quot;10093&quot;&gt;&lt;property id=&quot;20148&quot; value=&quot;5&quot;/&gt;&lt;property id=&quot;20300&quot; value=&quot;Slide 23&quot;/&gt;&lt;property id=&quot;20307&quot; value=&quot;300&quot;/&gt;&lt;/object&gt;&lt;object type=&quot;3&quot; unique_id=&quot;10453&quot;&gt;&lt;property id=&quot;20148&quot; value=&quot;5&quot;/&gt;&lt;property id=&quot;20300&quot; value=&quot;Slide 5 - &amp;quot;II. Tạo Meet ID và đưa lên Moodle&amp;quot;&quot;/&gt;&lt;property id=&quot;20307&quot; value=&quot;301&quot;/&gt;&lt;/object&gt;&lt;object type=&quot;3&quot; unique_id=&quot;10454&quot;&gt;&lt;property id=&quot;20148&quot; value=&quot;5&quot;/&gt;&lt;property id=&quot;20300&quot; value=&quot;Slide 13 - &amp;quot;III. Quản lý lớp&amp;quot;&quot;/&gt;&lt;property id=&quot;20307&quot; value=&quot;302&quot;/&gt;&lt;/object&gt;&lt;object type=&quot;3&quot; unique_id=&quot;10455&quot;&gt;&lt;property id=&quot;20148&quot; value=&quot;5&quot;/&gt;&lt;property id=&quot;20300&quot; value=&quot;Slide 14 - &amp;quot;IV. Ghi hình buổi học và điểm danh&amp;quot;&quot;/&gt;&lt;property id=&quot;20307&quot; value=&quot;303&quot;/&gt;&lt;/object&gt;&lt;object type=&quot;3&quot; unique_id=&quot;10689&quot;&gt;&lt;property id=&quot;20148&quot; value=&quot;5&quot;/&gt;&lt;property id=&quot;20300&quot; value=&quot;Slide 4 - &amp;quot;I. Google Meet vs Zoom&amp;quot;&quot;/&gt;&lt;property id=&quot;20307&quot; value=&quot;305&quot;/&gt;&lt;/object&gt;&lt;object type=&quot;3&quot; unique_id=&quot;10690&quot;&gt;&lt;property id=&quot;20148&quot; value=&quot;5&quot;/&gt;&lt;property id=&quot;20300&quot; value=&quot;Slide 7 - &amp;quot;II. Tạo Meet ID và đưa lên Moodle&amp;quot;&quot;/&gt;&lt;property id=&quot;20307&quot; value=&quot;306&quot;/&gt;&lt;/object&gt;&lt;object type=&quot;3&quot; unique_id=&quot;10691&quot;&gt;&lt;property id=&quot;20148&quot; value=&quot;5&quot;/&gt;&lt;property id=&quot;20300&quot; value=&quot;Slide 8 - &amp;quot;II. Tạo Meet ID và đưa lên NTU Elearning&amp;quot;&quot;/&gt;&lt;property id=&quot;20307&quot; value=&quot;307&quot;/&gt;&lt;/object&gt;&lt;object type=&quot;3&quot; unique_id=&quot;10692&quot;&gt;&lt;property id=&quot;20148&quot; value=&quot;5&quot;/&gt;&lt;property id=&quot;20300&quot; value=&quot;Slide 9 - &amp;quot;II. Tạo Meet ID và đưa lên Moodle&amp;quot;&quot;/&gt;&lt;property id=&quot;20307&quot; value=&quot;308&quot;/&gt;&lt;/object&gt;&lt;object type=&quot;3&quot; unique_id=&quot;10693&quot;&gt;&lt;property id=&quot;20148&quot; value=&quot;5&quot;/&gt;&lt;property id=&quot;20300&quot; value=&quot;Slide 10 - &amp;quot;II. Tạo Meet ID và đưa lên Moodle&amp;quot;&quot;/&gt;&lt;property id=&quot;20307&quot; value=&quot;309&quot;/&gt;&lt;/object&gt;&lt;object type=&quot;3&quot; unique_id=&quot;10840&quot;&gt;&lt;property id=&quot;20148&quot; value=&quot;5&quot;/&gt;&lt;property id=&quot;20300&quot; value=&quot;Slide 11 - &amp;quot;II. Tạo Meet ID và đưa lên Moodle&amp;quot;&quot;/&gt;&lt;property id=&quot;20307&quot; value=&quot;311&quot;/&gt;&lt;/object&gt;&lt;object type=&quot;3&quot; unique_id=&quot;10841&quot;&gt;&lt;property id=&quot;20148&quot; value=&quot;5&quot;/&gt;&lt;property id=&quot;20300&quot; value=&quot;Slide 15&quot;/&gt;&lt;property id=&quot;20307&quot; value=&quot;313&quot;/&gt;&lt;/object&gt;&lt;object type=&quot;3&quot; unique_id=&quot;10842&quot;&gt;&lt;property id=&quot;20148&quot; value=&quot;5&quot;/&gt;&lt;property id=&quot;20300&quot; value=&quot;Slide 16 - &amp;quot;IV. Ghi hình buổi học và điểm danh&amp;quot;&quot;/&gt;&lt;property id=&quot;20307&quot; value=&quot;314&quot;/&gt;&lt;/object&gt;&lt;object type=&quot;3&quot; unique_id=&quot;10843&quot;&gt;&lt;property id=&quot;20148&quot; value=&quot;5&quot;/&gt;&lt;property id=&quot;20300&quot; value=&quot;Slide 17 - &amp;quot;IV. Ghi hình buổi học và điểm danh&amp;quot;&quot;/&gt;&lt;property id=&quot;20307&quot; value=&quot;315&quot;/&gt;&lt;/object&gt;&lt;object type=&quot;3&quot; unique_id=&quot;10844&quot;&gt;&lt;property id=&quot;20148&quot; value=&quot;5&quot;/&gt;&lt;property id=&quot;20300&quot; value=&quot;Slide 18 - &amp;quot;IV. Ghi hình buổi học và điểm danh&amp;quot;&quot;/&gt;&lt;property id=&quot;20307&quot; value=&quot;316&quot;/&gt;&lt;/object&gt;&lt;object type=&quot;3&quot; unique_id=&quot;10845&quot;&gt;&lt;property id=&quot;20148&quot; value=&quot;5&quot;/&gt;&lt;property id=&quot;20300&quot; value=&quot;Slide 19 - &amp;quot;V. Trình chiếu và theo dõi lớp&amp;quot;&quot;/&gt;&lt;property id=&quot;20307&quot; value=&quot;304&quot;/&gt;&lt;/object&gt;&lt;object type=&quot;3&quot; unique_id=&quot;11045&quot;&gt;&lt;property id=&quot;20148&quot; value=&quot;5&quot;/&gt;&lt;property id=&quot;20300&quot; value=&quot;Slide 20 - &amp;quot;V. Trình chiếu và theo dõi lớp&amp;quot;&quot;/&gt;&lt;property id=&quot;20307&quot; value=&quot;317&quot;/&gt;&lt;/object&gt;&lt;object type=&quot;3&quot; unique_id=&quot;11151&quot;&gt;&lt;property id=&quot;20148&quot; value=&quot;5&quot;/&gt;&lt;property id=&quot;20300&quot; value=&quot;Slide 21 - &amp;quot;V. Trình chiếu và theo dõi lớp&amp;quot;&quot;/&gt;&lt;property id=&quot;20307&quot; value=&quot;318&quot;/&gt;&lt;/object&gt;&lt;object type=&quot;3&quot; unique_id=&quot;11152&quot;&gt;&lt;property id=&quot;20148&quot; value=&quot;5&quot;/&gt;&lt;property id=&quot;20300&quot; value=&quot;Slide 22 - &amp;quot;V. Trình chiếu và theo dõi lớp&amp;quot;&quot;/&gt;&lt;property id=&quot;20307&quot; value=&quot;319&quot;/&gt;&lt;/object&gt;&lt;object type=&quot;3&quot; unique_id=&quot;11269&quot;&gt;&lt;property id=&quot;20148&quot; value=&quot;5&quot;/&gt;&lt;property id=&quot;20300&quot; value=&quot;Slide 6 - &amp;quot;II. Tạo Meet ID và đưa lên Moodle&amp;quot;&quot;/&gt;&lt;property id=&quot;20307&quot; value=&quot;320&quot;/&gt;&lt;/object&gt;&lt;object type=&quot;3&quot; unique_id=&quot;11270&quot;&gt;&lt;property id=&quot;20148&quot; value=&quot;5&quot;/&gt;&lt;property id=&quot;20300&quot; value=&quot;Slide 12 - &amp;quot;III. Quản lý lớp&amp;quot;&quot;/&gt;&lt;property id=&quot;20307&quot; value=&quot;321&quot;/&gt;&lt;/object&gt;&lt;/object&gt;&lt;object type=&quot;8&quot; unique_id=&quot;1010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cdb2004123l">
  <a:themeElements>
    <a:clrScheme name="sample 2">
      <a:dk1>
        <a:srgbClr val="19426B"/>
      </a:dk1>
      <a:lt1>
        <a:srgbClr val="FFFFFF"/>
      </a:lt1>
      <a:dk2>
        <a:srgbClr val="008080"/>
      </a:dk2>
      <a:lt2>
        <a:srgbClr val="B2B2B2"/>
      </a:lt2>
      <a:accent1>
        <a:srgbClr val="35C9C2"/>
      </a:accent1>
      <a:accent2>
        <a:srgbClr val="398AC7"/>
      </a:accent2>
      <a:accent3>
        <a:srgbClr val="FFFFFF"/>
      </a:accent3>
      <a:accent4>
        <a:srgbClr val="14375A"/>
      </a:accent4>
      <a:accent5>
        <a:srgbClr val="AEE1DD"/>
      </a:accent5>
      <a:accent6>
        <a:srgbClr val="337DB4"/>
      </a:accent6>
      <a:hlink>
        <a:srgbClr val="8BBC00"/>
      </a:hlink>
      <a:folHlink>
        <a:srgbClr val="6D50CA"/>
      </a:folHlink>
    </a:clrScheme>
    <a:fontScheme name="samp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000000"/>
        </a:dk1>
        <a:lt1>
          <a:srgbClr val="FFFFFF"/>
        </a:lt1>
        <a:dk2>
          <a:srgbClr val="1640B6"/>
        </a:dk2>
        <a:lt2>
          <a:srgbClr val="B2B2B2"/>
        </a:lt2>
        <a:accent1>
          <a:srgbClr val="48BDEC"/>
        </a:accent1>
        <a:accent2>
          <a:srgbClr val="E68402"/>
        </a:accent2>
        <a:accent3>
          <a:srgbClr val="FFFFFF"/>
        </a:accent3>
        <a:accent4>
          <a:srgbClr val="000000"/>
        </a:accent4>
        <a:accent5>
          <a:srgbClr val="B1DBF4"/>
        </a:accent5>
        <a:accent6>
          <a:srgbClr val="D07702"/>
        </a:accent6>
        <a:hlink>
          <a:srgbClr val="339966"/>
        </a:hlink>
        <a:folHlink>
          <a:srgbClr val="7E88E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19426B"/>
        </a:dk1>
        <a:lt1>
          <a:srgbClr val="FFFFFF"/>
        </a:lt1>
        <a:dk2>
          <a:srgbClr val="008080"/>
        </a:dk2>
        <a:lt2>
          <a:srgbClr val="B2B2B2"/>
        </a:lt2>
        <a:accent1>
          <a:srgbClr val="35C9C2"/>
        </a:accent1>
        <a:accent2>
          <a:srgbClr val="398AC7"/>
        </a:accent2>
        <a:accent3>
          <a:srgbClr val="FFFFFF"/>
        </a:accent3>
        <a:accent4>
          <a:srgbClr val="14375A"/>
        </a:accent4>
        <a:accent5>
          <a:srgbClr val="AEE1DD"/>
        </a:accent5>
        <a:accent6>
          <a:srgbClr val="337DB4"/>
        </a:accent6>
        <a:hlink>
          <a:srgbClr val="8BBC00"/>
        </a:hlink>
        <a:folHlink>
          <a:srgbClr val="6D50C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25095D"/>
        </a:dk1>
        <a:lt1>
          <a:srgbClr val="FFFFFF"/>
        </a:lt1>
        <a:dk2>
          <a:srgbClr val="235752"/>
        </a:dk2>
        <a:lt2>
          <a:srgbClr val="B2B2B2"/>
        </a:lt2>
        <a:accent1>
          <a:srgbClr val="DAAF34"/>
        </a:accent1>
        <a:accent2>
          <a:srgbClr val="6F9A3C"/>
        </a:accent2>
        <a:accent3>
          <a:srgbClr val="FFFFFF"/>
        </a:accent3>
        <a:accent4>
          <a:srgbClr val="1E064E"/>
        </a:accent4>
        <a:accent5>
          <a:srgbClr val="EAD4AE"/>
        </a:accent5>
        <a:accent6>
          <a:srgbClr val="648B35"/>
        </a:accent6>
        <a:hlink>
          <a:srgbClr val="8DAED9"/>
        </a:hlink>
        <a:folHlink>
          <a:srgbClr val="A8CB7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cdb2004123l</Template>
  <TotalTime>1038</TotalTime>
  <Words>754</Words>
  <Application>Microsoft Office PowerPoint</Application>
  <PresentationFormat>On-screen Show (4:3)</PresentationFormat>
  <Paragraphs>89</Paragraphs>
  <Slides>28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Chelthm</vt:lpstr>
      <vt:lpstr>Arial</vt:lpstr>
      <vt:lpstr>Calibri</vt:lpstr>
      <vt:lpstr>Cambria</vt:lpstr>
      <vt:lpstr>Tahoma</vt:lpstr>
      <vt:lpstr>Verdana</vt:lpstr>
      <vt:lpstr>Wingdings</vt:lpstr>
      <vt:lpstr>cdb2004123l</vt:lpstr>
      <vt:lpstr>SỬ DỤNG GOOGLE MEET TRONG DẠY HỌC TRỰC TUYẾN</vt:lpstr>
      <vt:lpstr>Nội dung</vt:lpstr>
      <vt:lpstr>I. TẠO GOOGLE MEET ID VÀ GỬI MEET ID CHO SINH VIÊN</vt:lpstr>
      <vt:lpstr>I. Tạo Meet ID và đưa lên Moodle</vt:lpstr>
      <vt:lpstr>I. Tạo Meet ID và đưa lên Moodle</vt:lpstr>
      <vt:lpstr>II. Tạo Meet ID và đưa lên Moodle</vt:lpstr>
      <vt:lpstr>I. Tạo Meet ID và đưa lên NTU Elearning</vt:lpstr>
      <vt:lpstr>I. Tạo Meet ID và đưa lên Moodle</vt:lpstr>
      <vt:lpstr>I. Tạo Meet ID và đưa lên Moodle</vt:lpstr>
      <vt:lpstr>I. Tạo Meet ID và đưa lên Moodle</vt:lpstr>
      <vt:lpstr>I. Tạo Meet ID và đưa lên Moodle</vt:lpstr>
      <vt:lpstr>II. QUẢN LÝ LỚP HỌC GOOGLE MEET</vt:lpstr>
      <vt:lpstr>II. Quản lý lớp</vt:lpstr>
      <vt:lpstr>II. Quản lý lớp</vt:lpstr>
      <vt:lpstr>II. Quản lý lớp</vt:lpstr>
      <vt:lpstr>III. GHI HÌNH BUỔI HỌC VÀ ĐIỂM DANH</vt:lpstr>
      <vt:lpstr>III. Ghi hình buổi học và điểm danh</vt:lpstr>
      <vt:lpstr>PowerPoint Presentation</vt:lpstr>
      <vt:lpstr>III. Ghi hình buổi học và điểm danh</vt:lpstr>
      <vt:lpstr>IV. Ghi hình buổi học và điểm danh</vt:lpstr>
      <vt:lpstr>PowerPoint Presentation</vt:lpstr>
      <vt:lpstr>IV. Ghi hình buổi học và điểm danh</vt:lpstr>
      <vt:lpstr>IV. TRÌNH CHIẾU VÀ THEO DÕI LỚP</vt:lpstr>
      <vt:lpstr>IV. Trình chiếu và theo dõi lớp</vt:lpstr>
      <vt:lpstr>IV. Trình chiếu và theo dõi lớp</vt:lpstr>
      <vt:lpstr>IV. Trình chiếu và theo dõi lớp</vt:lpstr>
      <vt:lpstr>V. Trình chiếu và theo dõi lớp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MinhVan</dc:creator>
  <cp:lastModifiedBy>Tran Minh Van</cp:lastModifiedBy>
  <cp:revision>114</cp:revision>
  <dcterms:created xsi:type="dcterms:W3CDTF">2012-08-23T07:09:20Z</dcterms:created>
  <dcterms:modified xsi:type="dcterms:W3CDTF">2021-02-17T08:20:13Z</dcterms:modified>
</cp:coreProperties>
</file>